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6" r:id="rId2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B13"/>
    <a:srgbClr val="13152B"/>
    <a:srgbClr val="0099FF"/>
    <a:srgbClr val="343D4D"/>
    <a:srgbClr val="F8F8F8"/>
    <a:srgbClr val="0099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1" autoAdjust="0"/>
    <p:restoredTop sz="94660"/>
  </p:normalViewPr>
  <p:slideViewPr>
    <p:cSldViewPr snapToGrid="0">
      <p:cViewPr>
        <p:scale>
          <a:sx n="100" d="100"/>
          <a:sy n="100" d="100"/>
        </p:scale>
        <p:origin x="4242" y="1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F53903-4578-4EA6-A0DC-256DB18EEB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E97CE-8AC1-468D-A93A-CE093078B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B3DE-F6EF-4E2B-9A5F-CC699C5B4918}" type="datetimeFigureOut">
              <a:rPr lang="en-AU" smtClean="0"/>
              <a:t>31/07/2021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92968-15D2-48BC-AC0D-4C5279FFF6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94F4E-2A2F-43C1-A761-DB7B620102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D4EBA-BCFE-494D-9CF8-EE14725062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995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16A42-1A6C-40E7-88AF-AF3B7287BA31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985AC-F209-4F70-BE22-DD9F3B8FE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0217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B8F4B019-F581-48CE-8A91-77FC55B40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4" b="67376"/>
          <a:stretch/>
        </p:blipFill>
        <p:spPr>
          <a:xfrm>
            <a:off x="0" y="-24195"/>
            <a:ext cx="9021452" cy="1863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EFE8D-E684-4C95-8974-4026298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90501"/>
            <a:ext cx="11932920" cy="891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315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1110-67C9-482A-9D34-753EE4F02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" y="1825625"/>
            <a:ext cx="59055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2F122-96EA-44D0-9664-BA240D34F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750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27758-FD3F-4140-A501-930CEFA5DD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44366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Official: Sensitive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D6DAF-B4DC-4828-8ACD-B8A72108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36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Centre for Family Violence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E1767-B145-4F76-859B-849253FD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020" y="6443661"/>
            <a:ext cx="2743200" cy="365125"/>
          </a:xfrm>
          <a:prstGeom prst="rect">
            <a:avLst/>
          </a:prstGeom>
        </p:spPr>
        <p:txBody>
          <a:bodyPr/>
          <a:lstStyle/>
          <a:p>
            <a:fld id="{40E643AA-37C5-4E4A-90CC-A177E73E0AE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DF7870-952C-40A4-9A3A-2B83B12115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14300" y="1177926"/>
            <a:ext cx="6377940" cy="4952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6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8D5B3017-A5A1-4842-ACDC-5D36895C9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4" b="79396"/>
          <a:stretch/>
        </p:blipFill>
        <p:spPr>
          <a:xfrm>
            <a:off x="0" y="-24194"/>
            <a:ext cx="9021452" cy="1176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A5B225-04C6-4BE9-84B9-65793598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90501"/>
            <a:ext cx="8100060" cy="8915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31B64-9A78-463E-AC8B-5FE5F188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44366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Official: Sensitive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71B4B-4E85-4183-9ACC-24585B98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36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Centre for Family Violence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0A84D-4BC1-45ED-992A-C844415E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020" y="6443661"/>
            <a:ext cx="2743200" cy="365125"/>
          </a:xfrm>
          <a:prstGeom prst="rect">
            <a:avLst/>
          </a:prstGeom>
        </p:spPr>
        <p:txBody>
          <a:bodyPr/>
          <a:lstStyle/>
          <a:p>
            <a:fld id="{40E643AA-37C5-4E4A-90CC-A177E73E0A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B6D3D-11AB-4532-A50B-D267D2A6D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" y="1200152"/>
            <a:ext cx="5905500" cy="49768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F65AD15-759A-4208-8B6F-7927A8833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0152"/>
            <a:ext cx="5875020" cy="49768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88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EF5FF6A8-C541-4D07-93F1-60EBA8963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4" b="79475"/>
          <a:stretch/>
        </p:blipFill>
        <p:spPr>
          <a:xfrm>
            <a:off x="0" y="-24195"/>
            <a:ext cx="9021452" cy="1172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A5B225-04C6-4BE9-84B9-65793598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90501"/>
            <a:ext cx="8100060" cy="891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315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31B64-9A78-463E-AC8B-5FE5F188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44366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Official: Sensitive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71B4B-4E85-4183-9ACC-24585B98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36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Centre for Family Violence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0A84D-4BC1-45ED-992A-C844415E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020" y="6443661"/>
            <a:ext cx="2743200" cy="365125"/>
          </a:xfrm>
          <a:prstGeom prst="rect">
            <a:avLst/>
          </a:prstGeom>
        </p:spPr>
        <p:txBody>
          <a:bodyPr/>
          <a:lstStyle/>
          <a:p>
            <a:fld id="{40E643AA-37C5-4E4A-90CC-A177E73E0AE1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46666-FDD1-44B9-A874-B2F8072D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44366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Official: Sensitive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9833A-81E5-4093-8B0B-7BC6681A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36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Centre for Family Violence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C0B2F-96BF-4A4E-9004-545094D7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020" y="6443661"/>
            <a:ext cx="2743200" cy="365125"/>
          </a:xfrm>
          <a:prstGeom prst="rect">
            <a:avLst/>
          </a:prstGeom>
        </p:spPr>
        <p:txBody>
          <a:bodyPr/>
          <a:lstStyle/>
          <a:p>
            <a:fld id="{40E643AA-37C5-4E4A-90CC-A177E73E0AE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361534-C4C5-420B-9E0C-2319CD54F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33165"/>
            <a:ext cx="11932920" cy="6145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42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7"/>
    </p:custDataLst>
    <p:extLst>
      <p:ext uri="{BB962C8B-B14F-4D97-AF65-F5344CB8AC3E}">
        <p14:creationId xmlns:p14="http://schemas.microsoft.com/office/powerpoint/2010/main" val="29938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6" r:id="rId3"/>
    <p:sldLayoutId id="2147483654" r:id="rId4"/>
    <p:sldLayoutId id="214748365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3152B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A77121-F303-4D0D-9CDF-A40C3FEA440C}"/>
              </a:ext>
            </a:extLst>
          </p:cNvPr>
          <p:cNvSpPr/>
          <p:nvPr/>
        </p:nvSpPr>
        <p:spPr>
          <a:xfrm>
            <a:off x="841414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IBM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CC4403-131E-44D6-934A-005E45DDD4D8}"/>
              </a:ext>
            </a:extLst>
          </p:cNvPr>
          <p:cNvSpPr/>
          <p:nvPr/>
        </p:nvSpPr>
        <p:spPr>
          <a:xfrm>
            <a:off x="389929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Reptiles and</a:t>
            </a:r>
          </a:p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Amphibians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D1961-54D8-4FEF-8E80-8DCA8BA9082A}"/>
              </a:ext>
            </a:extLst>
          </p:cNvPr>
          <p:cNvSpPr/>
          <p:nvPr/>
        </p:nvSpPr>
        <p:spPr>
          <a:xfrm>
            <a:off x="88939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Pizza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673755-26BD-4AAA-9927-658216ABB6FF}"/>
              </a:ext>
            </a:extLst>
          </p:cNvPr>
          <p:cNvSpPr/>
          <p:nvPr/>
        </p:nvSpPr>
        <p:spPr>
          <a:xfrm>
            <a:off x="889391" y="351408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San Francisco Bay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BE6CD9-40CB-4CE6-ABDC-FDAFD6272C79}"/>
              </a:ext>
            </a:extLst>
          </p:cNvPr>
          <p:cNvSpPr/>
          <p:nvPr/>
        </p:nvSpPr>
        <p:spPr>
          <a:xfrm>
            <a:off x="88939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Homo-sexuality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B18E1-C0AE-4B97-8A7E-55CA423953B9}"/>
              </a:ext>
            </a:extLst>
          </p:cNvPr>
          <p:cNvSpPr/>
          <p:nvPr/>
        </p:nvSpPr>
        <p:spPr>
          <a:xfrm>
            <a:off x="88939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Clyde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8170CE-59D4-4467-9F77-CF44F677EDC1}"/>
              </a:ext>
            </a:extLst>
          </p:cNvPr>
          <p:cNvSpPr/>
          <p:nvPr/>
        </p:nvSpPr>
        <p:spPr>
          <a:xfrm>
            <a:off x="239434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Optic </a:t>
            </a:r>
          </a:p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Nerve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81A2BE-0FC1-487F-857D-D221058D043A}"/>
              </a:ext>
            </a:extLst>
          </p:cNvPr>
          <p:cNvSpPr/>
          <p:nvPr/>
        </p:nvSpPr>
        <p:spPr>
          <a:xfrm>
            <a:off x="239434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Seattle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2FEF81-9379-4DC7-94D6-ACE4045486F2}"/>
              </a:ext>
            </a:extLst>
          </p:cNvPr>
          <p:cNvSpPr/>
          <p:nvPr/>
        </p:nvSpPr>
        <p:spPr>
          <a:xfrm>
            <a:off x="239434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Morpheus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9921B0-5BA0-4F02-BF9F-F99F70FDAD12}"/>
              </a:ext>
            </a:extLst>
          </p:cNvPr>
          <p:cNvSpPr/>
          <p:nvPr/>
        </p:nvSpPr>
        <p:spPr>
          <a:xfrm>
            <a:off x="239434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Sheep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2FF4BB-CCDC-4494-A95D-B071BA5636DE}"/>
              </a:ext>
            </a:extLst>
          </p:cNvPr>
          <p:cNvSpPr/>
          <p:nvPr/>
        </p:nvSpPr>
        <p:spPr>
          <a:xfrm>
            <a:off x="389929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Roald Dahl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9E6C4-1A14-4907-88FD-2C60F95989D0}"/>
              </a:ext>
            </a:extLst>
          </p:cNvPr>
          <p:cNvSpPr/>
          <p:nvPr/>
        </p:nvSpPr>
        <p:spPr>
          <a:xfrm>
            <a:off x="389929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Fudd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7DC794-9582-4EAF-80C4-E54FFA867C1B}"/>
              </a:ext>
            </a:extLst>
          </p:cNvPr>
          <p:cNvSpPr/>
          <p:nvPr/>
        </p:nvSpPr>
        <p:spPr>
          <a:xfrm>
            <a:off x="389929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Four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A1D516-5AC8-4275-AF6C-7863603E8372}"/>
              </a:ext>
            </a:extLst>
          </p:cNvPr>
          <p:cNvSpPr/>
          <p:nvPr/>
        </p:nvSpPr>
        <p:spPr>
          <a:xfrm>
            <a:off x="540424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Hydrogen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A7B534-DD8C-4E59-BB63-87AD0637BB49}"/>
              </a:ext>
            </a:extLst>
          </p:cNvPr>
          <p:cNvSpPr/>
          <p:nvPr/>
        </p:nvSpPr>
        <p:spPr>
          <a:xfrm>
            <a:off x="540424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Tenacious</a:t>
            </a:r>
          </a:p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F7FDDF-A3CD-4CEE-B776-D94DCFB0BC1C}"/>
              </a:ext>
            </a:extLst>
          </p:cNvPr>
          <p:cNvSpPr/>
          <p:nvPr/>
        </p:nvSpPr>
        <p:spPr>
          <a:xfrm>
            <a:off x="540424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Sunflowers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42808D-287A-4432-9048-3750F4073F31}"/>
              </a:ext>
            </a:extLst>
          </p:cNvPr>
          <p:cNvSpPr/>
          <p:nvPr/>
        </p:nvSpPr>
        <p:spPr>
          <a:xfrm>
            <a:off x="540424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Potatoes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C4BAE7-90F9-48AA-9401-7A562F03BB7A}"/>
              </a:ext>
            </a:extLst>
          </p:cNvPr>
          <p:cNvSpPr/>
          <p:nvPr/>
        </p:nvSpPr>
        <p:spPr>
          <a:xfrm>
            <a:off x="690919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California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3CC503-C2E0-4380-8330-533F195B2C42}"/>
              </a:ext>
            </a:extLst>
          </p:cNvPr>
          <p:cNvSpPr/>
          <p:nvPr/>
        </p:nvSpPr>
        <p:spPr>
          <a:xfrm>
            <a:off x="690919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Tornado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786BFD-FCAC-4011-885E-56830CA1CE48}"/>
              </a:ext>
            </a:extLst>
          </p:cNvPr>
          <p:cNvSpPr/>
          <p:nvPr/>
        </p:nvSpPr>
        <p:spPr>
          <a:xfrm>
            <a:off x="690919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David</a:t>
            </a:r>
          </a:p>
          <a:p>
            <a:pPr algn="ctr"/>
            <a:r>
              <a:rPr lang="en-AU" b="1" dirty="0" err="1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Hasslehoff</a:t>
            </a:r>
            <a:endParaRPr lang="en-AU" b="1" dirty="0">
              <a:ln w="12700">
                <a:solidFill>
                  <a:srgbClr val="FFC000"/>
                </a:solidFill>
              </a:ln>
              <a:noFill/>
              <a:effectLst>
                <a:glow rad="165100">
                  <a:srgbClr val="FFFF00">
                    <a:alpha val="42000"/>
                  </a:srgbClr>
                </a:glow>
              </a:effectLst>
              <a:cs typeface="Celtic-Bit Thin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33515B-A870-428C-BAA2-7AA928DFA4BD}"/>
              </a:ext>
            </a:extLst>
          </p:cNvPr>
          <p:cNvSpPr/>
          <p:nvPr/>
        </p:nvSpPr>
        <p:spPr>
          <a:xfrm>
            <a:off x="690919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Hungary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0D6122-F11D-4AC5-A806-C7DFA817F1B9}"/>
              </a:ext>
            </a:extLst>
          </p:cNvPr>
          <p:cNvSpPr/>
          <p:nvPr/>
        </p:nvSpPr>
        <p:spPr>
          <a:xfrm>
            <a:off x="841414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Lady </a:t>
            </a:r>
          </a:p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Gaga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F51613-224E-41B3-B718-925DC08151D4}"/>
              </a:ext>
            </a:extLst>
          </p:cNvPr>
          <p:cNvSpPr/>
          <p:nvPr/>
        </p:nvSpPr>
        <p:spPr>
          <a:xfrm>
            <a:off x="841414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Captain Hook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4A021F-1DAA-48EE-A34B-401EA546BE74}"/>
              </a:ext>
            </a:extLst>
          </p:cNvPr>
          <p:cNvSpPr/>
          <p:nvPr/>
        </p:nvSpPr>
        <p:spPr>
          <a:xfrm>
            <a:off x="841414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1928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E00A26-41C6-4BC7-9DAD-2588F47B0EA9}"/>
              </a:ext>
            </a:extLst>
          </p:cNvPr>
          <p:cNvSpPr/>
          <p:nvPr/>
        </p:nvSpPr>
        <p:spPr>
          <a:xfrm>
            <a:off x="9919091" y="354884"/>
            <a:ext cx="1365022" cy="1365022"/>
          </a:xfrm>
          <a:prstGeom prst="rect">
            <a:avLst/>
          </a:prstGeom>
          <a:noFill/>
          <a:ln w="19050">
            <a:solidFill>
              <a:srgbClr val="0099FF"/>
            </a:solidFill>
          </a:ln>
          <a:effectLst>
            <a:glow rad="127000">
              <a:srgbClr val="0099FF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99FF"/>
                  </a:solidFill>
                </a:ln>
                <a:noFill/>
                <a:effectLst>
                  <a:glow rad="165100">
                    <a:srgbClr val="0099FF">
                      <a:alpha val="42000"/>
                    </a:srgbClr>
                  </a:glow>
                </a:effectLst>
                <a:cs typeface="Celtic-Bit Thin" pitchFamily="2" charset="0"/>
              </a:rPr>
              <a:t>Rum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004EDF-2334-40B9-95C3-FC61525C472C}"/>
              </a:ext>
            </a:extLst>
          </p:cNvPr>
          <p:cNvSpPr/>
          <p:nvPr/>
        </p:nvSpPr>
        <p:spPr>
          <a:xfrm>
            <a:off x="9919091" y="1942137"/>
            <a:ext cx="1365022" cy="136502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127000">
              <a:srgbClr val="92D05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New </a:t>
            </a:r>
          </a:p>
          <a:p>
            <a:pPr algn="ctr"/>
            <a:r>
              <a:rPr lang="en-AU" b="1" dirty="0">
                <a:ln w="12700">
                  <a:solidFill>
                    <a:srgbClr val="00B050"/>
                  </a:solidFill>
                </a:ln>
                <a:noFill/>
                <a:effectLst>
                  <a:glow rad="165100">
                    <a:srgbClr val="92D050">
                      <a:alpha val="42000"/>
                    </a:srgbClr>
                  </a:glow>
                </a:effectLst>
                <a:cs typeface="Celtic-Bit Thin" pitchFamily="2" charset="0"/>
              </a:rPr>
              <a:t>Orleans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FD5A8-BD69-4A27-8744-E8B1C5A21565}"/>
              </a:ext>
            </a:extLst>
          </p:cNvPr>
          <p:cNvSpPr/>
          <p:nvPr/>
        </p:nvSpPr>
        <p:spPr>
          <a:xfrm>
            <a:off x="9919091" y="3529390"/>
            <a:ext cx="1365022" cy="1365022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>
            <a:glow rad="127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ln w="12700">
                  <a:solidFill>
                    <a:srgbClr val="FFC000"/>
                  </a:solidFill>
                </a:ln>
                <a:noFill/>
                <a:effectLst>
                  <a:glow rad="165100">
                    <a:srgbClr val="FFFF00">
                      <a:alpha val="42000"/>
                    </a:srgbClr>
                  </a:glow>
                </a:effectLst>
                <a:cs typeface="Celtic-Bit Thin" pitchFamily="2" charset="0"/>
              </a:rPr>
              <a:t>Dublin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97263F-4522-4F3E-B108-B3A660CA28A9}"/>
              </a:ext>
            </a:extLst>
          </p:cNvPr>
          <p:cNvSpPr/>
          <p:nvPr/>
        </p:nvSpPr>
        <p:spPr>
          <a:xfrm>
            <a:off x="9919091" y="5099199"/>
            <a:ext cx="1365022" cy="1365022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chemeClr val="accent2">
                <a:lumMod val="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err="1">
                <a:ln w="12700">
                  <a:solidFill>
                    <a:srgbClr val="C00000"/>
                  </a:solidFill>
                </a:ln>
                <a:noFill/>
                <a:effectLst>
                  <a:glow rad="165100">
                    <a:schemeClr val="accent2">
                      <a:lumMod val="75000"/>
                      <a:alpha val="42000"/>
                    </a:schemeClr>
                  </a:glow>
                </a:effectLst>
                <a:cs typeface="Celtic-Bit Thin" pitchFamily="2" charset="0"/>
              </a:rPr>
              <a:t>Aang</a:t>
            </a:r>
            <a:endParaRPr lang="en-AU" b="1" dirty="0">
              <a:ln w="12700">
                <a:solidFill>
                  <a:srgbClr val="C00000"/>
                </a:solidFill>
              </a:ln>
              <a:noFill/>
              <a:effectLst>
                <a:glow rad="165100">
                  <a:schemeClr val="accent2">
                    <a:lumMod val="75000"/>
                    <a:alpha val="42000"/>
                  </a:schemeClr>
                </a:glow>
              </a:effectLst>
              <a:cs typeface="Celtic-Bit Thin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AE652B-5FD0-437E-A951-25EF4E749982}"/>
              </a:ext>
            </a:extLst>
          </p:cNvPr>
          <p:cNvSpPr/>
          <p:nvPr/>
        </p:nvSpPr>
        <p:spPr>
          <a:xfrm>
            <a:off x="840756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9A5401-8C11-4C48-A6A9-D1C4C2645C20}"/>
              </a:ext>
            </a:extLst>
          </p:cNvPr>
          <p:cNvSpPr/>
          <p:nvPr/>
        </p:nvSpPr>
        <p:spPr>
          <a:xfrm>
            <a:off x="889391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80F3E6-67ED-4349-A183-731BE9B782EC}"/>
              </a:ext>
            </a:extLst>
          </p:cNvPr>
          <p:cNvSpPr/>
          <p:nvPr/>
        </p:nvSpPr>
        <p:spPr>
          <a:xfrm>
            <a:off x="3898127" y="510681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5DDAB3-2F9A-43E1-BCE0-E2A3D577DEDF}"/>
              </a:ext>
            </a:extLst>
          </p:cNvPr>
          <p:cNvSpPr/>
          <p:nvPr/>
        </p:nvSpPr>
        <p:spPr>
          <a:xfrm>
            <a:off x="88281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007F6C-0E9F-4095-BE73-BF858536332A}"/>
              </a:ext>
            </a:extLst>
          </p:cNvPr>
          <p:cNvSpPr/>
          <p:nvPr/>
        </p:nvSpPr>
        <p:spPr>
          <a:xfrm>
            <a:off x="88281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39D3F5-DDBB-4938-8367-337453DBEB7D}"/>
              </a:ext>
            </a:extLst>
          </p:cNvPr>
          <p:cNvSpPr/>
          <p:nvPr/>
        </p:nvSpPr>
        <p:spPr>
          <a:xfrm>
            <a:off x="882812" y="5106819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797610-26E7-469C-8FC6-4E142C0F4E56}"/>
              </a:ext>
            </a:extLst>
          </p:cNvPr>
          <p:cNvSpPr/>
          <p:nvPr/>
        </p:nvSpPr>
        <p:spPr>
          <a:xfrm>
            <a:off x="238776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C15FA4-2A2B-47FF-9F72-E682ACE08BB3}"/>
              </a:ext>
            </a:extLst>
          </p:cNvPr>
          <p:cNvSpPr/>
          <p:nvPr/>
        </p:nvSpPr>
        <p:spPr>
          <a:xfrm>
            <a:off x="238776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3B0709-ABCC-4595-8FFA-8E7F6F5F1E05}"/>
              </a:ext>
            </a:extLst>
          </p:cNvPr>
          <p:cNvSpPr/>
          <p:nvPr/>
        </p:nvSpPr>
        <p:spPr>
          <a:xfrm>
            <a:off x="238776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61066E-4DD2-424A-BB1A-4EC515FD57E2}"/>
              </a:ext>
            </a:extLst>
          </p:cNvPr>
          <p:cNvSpPr/>
          <p:nvPr/>
        </p:nvSpPr>
        <p:spPr>
          <a:xfrm>
            <a:off x="2387762" y="510681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12348C-65F1-4C5F-8F95-524122B3C7F6}"/>
              </a:ext>
            </a:extLst>
          </p:cNvPr>
          <p:cNvSpPr/>
          <p:nvPr/>
        </p:nvSpPr>
        <p:spPr>
          <a:xfrm>
            <a:off x="389271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635ABB-2AD8-4D25-99D8-2D71D2C946F0}"/>
              </a:ext>
            </a:extLst>
          </p:cNvPr>
          <p:cNvSpPr/>
          <p:nvPr/>
        </p:nvSpPr>
        <p:spPr>
          <a:xfrm>
            <a:off x="389271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6293DD-7291-4A60-9CD6-3A60966CDAE9}"/>
              </a:ext>
            </a:extLst>
          </p:cNvPr>
          <p:cNvSpPr/>
          <p:nvPr/>
        </p:nvSpPr>
        <p:spPr>
          <a:xfrm>
            <a:off x="389271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23D80A-B436-4DFE-BA45-11E3CA3616E6}"/>
              </a:ext>
            </a:extLst>
          </p:cNvPr>
          <p:cNvSpPr/>
          <p:nvPr/>
        </p:nvSpPr>
        <p:spPr>
          <a:xfrm>
            <a:off x="539766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D0D437-6A43-45D1-B362-BB24162E5952}"/>
              </a:ext>
            </a:extLst>
          </p:cNvPr>
          <p:cNvSpPr/>
          <p:nvPr/>
        </p:nvSpPr>
        <p:spPr>
          <a:xfrm>
            <a:off x="539766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B4275E-C5CE-4416-A869-CD9779D91F65}"/>
              </a:ext>
            </a:extLst>
          </p:cNvPr>
          <p:cNvSpPr/>
          <p:nvPr/>
        </p:nvSpPr>
        <p:spPr>
          <a:xfrm>
            <a:off x="539766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18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4D1A39-54CA-4829-9D96-615D6DB40445}"/>
              </a:ext>
            </a:extLst>
          </p:cNvPr>
          <p:cNvSpPr/>
          <p:nvPr/>
        </p:nvSpPr>
        <p:spPr>
          <a:xfrm>
            <a:off x="5397662" y="5106819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3BFA911-E34B-4E11-8C70-BC61220AD923}"/>
              </a:ext>
            </a:extLst>
          </p:cNvPr>
          <p:cNvSpPr/>
          <p:nvPr/>
        </p:nvSpPr>
        <p:spPr>
          <a:xfrm>
            <a:off x="690261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D17102-131A-4D3F-84D0-FD2A7BB44312}"/>
              </a:ext>
            </a:extLst>
          </p:cNvPr>
          <p:cNvSpPr/>
          <p:nvPr/>
        </p:nvSpPr>
        <p:spPr>
          <a:xfrm>
            <a:off x="690261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F149F5D-4E2E-4F6D-A9BB-49B47B470D02}"/>
              </a:ext>
            </a:extLst>
          </p:cNvPr>
          <p:cNvSpPr/>
          <p:nvPr/>
        </p:nvSpPr>
        <p:spPr>
          <a:xfrm>
            <a:off x="690261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E8DBBB8-75D4-4FFB-BD9E-8F535832D9A7}"/>
              </a:ext>
            </a:extLst>
          </p:cNvPr>
          <p:cNvSpPr/>
          <p:nvPr/>
        </p:nvSpPr>
        <p:spPr>
          <a:xfrm>
            <a:off x="6902612" y="5106819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207F33-5962-4FD8-96B4-1F774076C299}"/>
              </a:ext>
            </a:extLst>
          </p:cNvPr>
          <p:cNvSpPr/>
          <p:nvPr/>
        </p:nvSpPr>
        <p:spPr>
          <a:xfrm>
            <a:off x="840756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F6C7CF2-38AD-4ECB-B5AB-AF896FB12A67}"/>
              </a:ext>
            </a:extLst>
          </p:cNvPr>
          <p:cNvSpPr/>
          <p:nvPr/>
        </p:nvSpPr>
        <p:spPr>
          <a:xfrm>
            <a:off x="840756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7C61AD-B221-4FC4-84C3-AFDA308FF1DB}"/>
              </a:ext>
            </a:extLst>
          </p:cNvPr>
          <p:cNvSpPr/>
          <p:nvPr/>
        </p:nvSpPr>
        <p:spPr>
          <a:xfrm>
            <a:off x="8407562" y="5106819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27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C1E4404-1E0F-4EF7-87D6-B64253C6E437}"/>
              </a:ext>
            </a:extLst>
          </p:cNvPr>
          <p:cNvSpPr/>
          <p:nvPr/>
        </p:nvSpPr>
        <p:spPr>
          <a:xfrm>
            <a:off x="9912512" y="354884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99FF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99FF"/>
                  </a:solidFill>
                </a:ln>
                <a:noFill/>
                <a:effectLst>
                  <a:glow rad="228600">
                    <a:srgbClr val="0099FF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7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6AC935A-4E0C-4E9D-90F7-8423E10FB300}"/>
              </a:ext>
            </a:extLst>
          </p:cNvPr>
          <p:cNvSpPr/>
          <p:nvPr/>
        </p:nvSpPr>
        <p:spPr>
          <a:xfrm>
            <a:off x="9912512" y="1942137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00B05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00B050"/>
                  </a:solidFill>
                </a:ln>
                <a:noFill/>
                <a:effectLst>
                  <a:glow rad="228600">
                    <a:srgbClr val="00B05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14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B440CE9-F5AE-4F5B-9F7E-7D3CF53C176F}"/>
              </a:ext>
            </a:extLst>
          </p:cNvPr>
          <p:cNvSpPr/>
          <p:nvPr/>
        </p:nvSpPr>
        <p:spPr>
          <a:xfrm>
            <a:off x="9912512" y="3529390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FFC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FFC000"/>
                  </a:solidFill>
                </a:ln>
                <a:noFill/>
                <a:effectLst>
                  <a:glow rad="228600">
                    <a:srgbClr val="FFFF00">
                      <a:alpha val="42000"/>
                    </a:srgb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467B4DD-3963-4D40-9A26-D6590FDEAB6A}"/>
              </a:ext>
            </a:extLst>
          </p:cNvPr>
          <p:cNvSpPr/>
          <p:nvPr/>
        </p:nvSpPr>
        <p:spPr>
          <a:xfrm>
            <a:off x="9912512" y="5106819"/>
            <a:ext cx="1365022" cy="1365022"/>
          </a:xfrm>
          <a:prstGeom prst="rect">
            <a:avLst/>
          </a:prstGeom>
          <a:solidFill>
            <a:srgbClr val="060B13"/>
          </a:solidFill>
          <a:ln w="19050">
            <a:solidFill>
              <a:srgbClr val="C00000"/>
            </a:solidFill>
          </a:ln>
          <a:effectLst>
            <a:glow rad="63500">
              <a:schemeClr val="accent1"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b="1" dirty="0">
                <a:ln w="38100">
                  <a:solidFill>
                    <a:srgbClr val="C00000"/>
                  </a:solidFill>
                </a:ln>
                <a:noFill/>
                <a:effectLst>
                  <a:glow rad="228600">
                    <a:schemeClr val="accent2">
                      <a:lumMod val="75000"/>
                      <a:alpha val="42000"/>
                    </a:schemeClr>
                  </a:glow>
                </a:effectLst>
                <a:latin typeface="Bauhaus 93" panose="04030905020B02020C02" pitchFamily="82" charset="0"/>
                <a:cs typeface="Celtic-Bit Thin" pitchFamily="2" charset="0"/>
              </a:rPr>
              <a:t>28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AD638F6-1AAE-49DD-B6E1-A088B5420FF8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  <a:solidFill>
            <a:srgbClr val="343D4D"/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95EA840-4BB0-4B7F-BA3A-48455BE4A50D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Alcatraz Island can be found in what bay?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515C0C9-769E-4696-9354-F92F1754EAC1}"/>
                </a:ext>
              </a:extLst>
            </p:cNvPr>
            <p:cNvSpPr/>
            <p:nvPr/>
          </p:nvSpPr>
          <p:spPr>
            <a:xfrm>
              <a:off x="-3965469" y="8016689"/>
              <a:ext cx="5046490" cy="959132"/>
            </a:xfrm>
            <a:prstGeom prst="roundRect">
              <a:avLst>
                <a:gd name="adj" fmla="val 14268"/>
              </a:avLst>
            </a:prstGeom>
            <a:noFill/>
            <a:ln w="19050">
              <a:noFill/>
            </a:ln>
            <a:effectLst>
              <a:glow rad="101600">
                <a:srgbClr val="0099FF"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 Points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8407355-2A00-429F-8BCB-107B4852B542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0AC9D59-8907-45CC-B0CC-75DA94988ACF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6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Who sang the 2009 song “Bad Romance"?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E908CB3-78CC-421F-99AD-43C3E2E02277}"/>
                </a:ext>
              </a:extLst>
            </p:cNvPr>
            <p:cNvSpPr/>
            <p:nvPr/>
          </p:nvSpPr>
          <p:spPr>
            <a:xfrm>
              <a:off x="-4492383" y="7879103"/>
              <a:ext cx="610031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FB3B654-4AC3-43AA-A088-C0E246477F58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F3DFA80-D81A-4C19-86AD-D3B60129EB48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3.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Who wrote about Willie Wonka and the Chocolate Factory?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546B0E86-D199-4530-AA1F-2C51B72D0AC7}"/>
                </a:ext>
              </a:extLst>
            </p:cNvPr>
            <p:cNvSpPr/>
            <p:nvPr/>
          </p:nvSpPr>
          <p:spPr>
            <a:xfrm>
              <a:off x="-4352376" y="7879103"/>
              <a:ext cx="582030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C9BAC1-B8E6-403D-B051-833BA97A87BD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C2E1B23-63FF-4ED9-90A6-400141ABA79D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4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is the first element on the Periodic Table?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9076A29-8166-4392-8DA7-475CAAEE0E62}"/>
                </a:ext>
              </a:extLst>
            </p:cNvPr>
            <p:cNvSpPr/>
            <p:nvPr/>
          </p:nvSpPr>
          <p:spPr>
            <a:xfrm>
              <a:off x="-5006420" y="7879103"/>
              <a:ext cx="7128392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5239AB-6E7E-444B-B24B-7F4042202B8B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0D97817-0B60-4497-86A9-BB7C27795B48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5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Death Valley can be found in which US state?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456DAD4-6581-4F6B-B140-F5C003DD0F0D}"/>
                </a:ext>
              </a:extLst>
            </p:cNvPr>
            <p:cNvSpPr/>
            <p:nvPr/>
          </p:nvSpPr>
          <p:spPr>
            <a:xfrm>
              <a:off x="-4680913" y="7879103"/>
              <a:ext cx="647737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97CF794-A67F-4EF6-8F93-D9D5593D7355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74D95C13-3981-49C0-8527-BBD199A06F9E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2.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What part of the eye is damaged by </a:t>
              </a:r>
              <a:b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</a:b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glaucoma?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83E23A2F-AD7A-4BB8-AAF5-62688AC032F5}"/>
                </a:ext>
              </a:extLst>
            </p:cNvPr>
            <p:cNvSpPr/>
            <p:nvPr/>
          </p:nvSpPr>
          <p:spPr>
            <a:xfrm>
              <a:off x="-4113926" y="7879103"/>
              <a:ext cx="534340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A7806FB-36A3-4311-A69F-7B5795E3FDDD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CA78789-7D8E-417D-B412-F3E890941315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24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does a herpetologist study?</a:t>
              </a: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2A44D2E-04E8-4D3F-A011-DFEAE0EA1C96}"/>
                </a:ext>
              </a:extLst>
            </p:cNvPr>
            <p:cNvSpPr/>
            <p:nvPr/>
          </p:nvSpPr>
          <p:spPr>
            <a:xfrm>
              <a:off x="-5571576" y="7879103"/>
              <a:ext cx="825870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3206A50-664C-4AF8-98B4-3E61691A5981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7C8C7BB2-E8BC-4587-BA4A-3431013C390F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7.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alcohol is used to make a Dark and Stormy cocktail?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3C739235-5439-42FA-9879-0A96AE8D9E80}"/>
                </a:ext>
              </a:extLst>
            </p:cNvPr>
            <p:cNvSpPr/>
            <p:nvPr/>
          </p:nvSpPr>
          <p:spPr>
            <a:xfrm>
              <a:off x="-4598843" y="7879103"/>
              <a:ext cx="631323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99FF"/>
                    </a:solidFill>
                  </a:ln>
                  <a:noFill/>
                  <a:effectLst>
                    <a:glow rad="228600">
                      <a:srgbClr val="0099FF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F8C018-9BFB-4268-A492-B4B0FEEE32E7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8E7AF97E-D8D9-4774-8895-1BFF9B68926E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8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is the favorite food of the Teenage Mutant Ninja Turtles?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7333AEF5-8605-4FAC-9A13-C3CC172C5183}"/>
                </a:ext>
              </a:extLst>
            </p:cNvPr>
            <p:cNvSpPr/>
            <p:nvPr/>
          </p:nvSpPr>
          <p:spPr>
            <a:xfrm>
              <a:off x="-4194576" y="7879103"/>
              <a:ext cx="550470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F0B3129-038C-4EC6-A998-4F9B50461FF8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5D37537-DF76-4B34-AD69-3811C3F28FEC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9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is the capital of the US state of Washington?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6C999615-8738-4D00-B2A6-BF9BF2F17750}"/>
                </a:ext>
              </a:extLst>
            </p:cNvPr>
            <p:cNvSpPr/>
            <p:nvPr/>
          </p:nvSpPr>
          <p:spPr>
            <a:xfrm>
              <a:off x="-3708101" y="7879103"/>
              <a:ext cx="453175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5F0B8BD-8A50-4A74-9DEF-4C1B6F03C24A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C1777505-2A7D-41DB-A2E6-899A025D8990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10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In the TV show "The Simpsons", what brand of beer do Shelbyville residents drink?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78ED0BD3-D637-429D-86D6-B08CFAA811EC}"/>
                </a:ext>
              </a:extLst>
            </p:cNvPr>
            <p:cNvSpPr/>
            <p:nvPr/>
          </p:nvSpPr>
          <p:spPr>
            <a:xfrm>
              <a:off x="-4228500" y="7879103"/>
              <a:ext cx="5572552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EB62526-4F0A-47B7-90ED-E371DE6FCC45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1718010-0C17-483E-AAB0-372CC704486B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11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is the name of the band with the members Jack Black and </a:t>
              </a:r>
              <a:r>
                <a:rPr lang="en-US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Kyle Gass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32D57512-1467-4C25-BDA7-66B26EAE2D04}"/>
                </a:ext>
              </a:extLst>
            </p:cNvPr>
            <p:cNvSpPr/>
            <p:nvPr/>
          </p:nvSpPr>
          <p:spPr>
            <a:xfrm>
              <a:off x="-5067036" y="7879103"/>
              <a:ext cx="724962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76FF893-8532-4EEC-A3F6-D6A34229E266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E93F754-9D1D-4163-860B-2154B0231FCA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12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weather phenomenon swept Dorothy Gale to the Land of Oz?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B44F8047-6DE9-497B-8B92-F030E35F07C4}"/>
                </a:ext>
              </a:extLst>
            </p:cNvPr>
            <p:cNvSpPr/>
            <p:nvPr/>
          </p:nvSpPr>
          <p:spPr>
            <a:xfrm>
              <a:off x="-4196791" y="7879103"/>
              <a:ext cx="550913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37EEE6F-292A-442E-BB23-5BD2181C26C9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A3707798-A3E0-41CC-BE7C-4C595484E128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</a:b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13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Whose right-hand man is Mr. Smee?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E8B37A9-35FD-417C-8128-0D391715BD22}"/>
                </a:ext>
              </a:extLst>
            </p:cNvPr>
            <p:cNvSpPr/>
            <p:nvPr/>
          </p:nvSpPr>
          <p:spPr>
            <a:xfrm>
              <a:off x="-5292052" y="7879103"/>
              <a:ext cx="7699656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5EA3AFC-DF14-4F1E-9A43-EAF44786FAC3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97309979-AAAF-4D2B-A52B-736191CACC18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14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US city is known as the "birthplace of jazz"?</a:t>
              </a: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06230AA0-0FD0-4B19-96A3-2159CCDC5627}"/>
                </a:ext>
              </a:extLst>
            </p:cNvPr>
            <p:cNvSpPr/>
            <p:nvPr/>
          </p:nvSpPr>
          <p:spPr>
            <a:xfrm>
              <a:off x="-5690948" y="7879103"/>
              <a:ext cx="849744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150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00B050"/>
                    </a:solidFill>
                  </a:ln>
                  <a:noFill/>
                  <a:effectLst>
                    <a:glow rad="228600">
                      <a:srgbClr val="92D05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232E81A-6D51-4CCE-A269-0472B6987B01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D07C99E2-2D90-4441-B36D-90C0042C9F0F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15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In 1990, what did the World Health Organization officially remove from its list of "mental illnesses"?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61A0AD77-2B1F-437C-AC75-01BA9E4A89C7}"/>
                </a:ext>
              </a:extLst>
            </p:cNvPr>
            <p:cNvSpPr/>
            <p:nvPr/>
          </p:nvSpPr>
          <p:spPr>
            <a:xfrm>
              <a:off x="-4755046" y="7879103"/>
              <a:ext cx="662564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4F13D9-AAA4-45C0-83B6-4DF5BCA5550F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5A68E818-512E-4F9C-AFF7-CD3240C9BE8F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16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In Greek mythology, what is the name of the god of Dreams?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8B6AF4EB-82C4-4157-8EF6-2053672F018C}"/>
                </a:ext>
              </a:extLst>
            </p:cNvPr>
            <p:cNvSpPr/>
            <p:nvPr/>
          </p:nvSpPr>
          <p:spPr>
            <a:xfrm>
              <a:off x="-3856872" y="7879103"/>
              <a:ext cx="4829296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173E752-0A27-4D4C-9466-4B0D5FB4E527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943D9E8D-85E6-469B-90BE-383078B0F7DA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17.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How many strings does the common Bass guitar have?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34091817-F8DC-4278-AF04-EF8EB17C1B73}"/>
                </a:ext>
              </a:extLst>
            </p:cNvPr>
            <p:cNvSpPr/>
            <p:nvPr/>
          </p:nvSpPr>
          <p:spPr>
            <a:xfrm>
              <a:off x="-4550133" y="7879103"/>
              <a:ext cx="621581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78FDEBA-D575-4D70-98B0-BF0375B6C4E1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C7C0079-DB4E-44A2-AE3F-2F7AB7223693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18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plant do scientists use to clean up radioactive waste?</a:t>
              </a: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514F1510-2324-4E7C-923D-B33AEE1BFDA5}"/>
                </a:ext>
              </a:extLst>
            </p:cNvPr>
            <p:cNvSpPr/>
            <p:nvPr/>
          </p:nvSpPr>
          <p:spPr>
            <a:xfrm>
              <a:off x="-4731583" y="7879103"/>
              <a:ext cx="657871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6C0F352-D4B0-47C5-B493-72D1830084F3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24F12BFE-B326-4001-981F-A5F2B2ECB11B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19.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Who plays the coach of the German dodgeball team in the 2004 movie "Dodgeball: A True Underdog Story"?</a:t>
              </a:r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E8980A6-0D40-4D3A-B73B-D63958FDA3F2}"/>
                </a:ext>
              </a:extLst>
            </p:cNvPr>
            <p:cNvSpPr/>
            <p:nvPr/>
          </p:nvSpPr>
          <p:spPr>
            <a:xfrm>
              <a:off x="-4696116" y="7879103"/>
              <a:ext cx="6507784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FBA2233-5568-4EB3-AE25-AF4D5CF3F6D5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5EA18573-32EA-445B-8FB7-52F58682658C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20.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company invented the floppy disk in 1970?</a:t>
              </a: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ECC3BC2D-1FF0-4FC3-AA4C-FC64B96E0C86}"/>
                </a:ext>
              </a:extLst>
            </p:cNvPr>
            <p:cNvSpPr/>
            <p:nvPr/>
          </p:nvSpPr>
          <p:spPr>
            <a:xfrm>
              <a:off x="-4631460" y="7879103"/>
              <a:ext cx="6378472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30B919-7EAA-4AAD-8361-29D99D03E02C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001F88A3-53D4-4DD9-A598-11B4FDE39AB0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21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Irish city's name is Gaelic for "black pool“?</a:t>
              </a:r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EB224B2A-C2E7-4153-9583-C1B93CAAE3E7}"/>
                </a:ext>
              </a:extLst>
            </p:cNvPr>
            <p:cNvSpPr/>
            <p:nvPr/>
          </p:nvSpPr>
          <p:spPr>
            <a:xfrm>
              <a:off x="-3774065" y="7879103"/>
              <a:ext cx="4663682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200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FFC000"/>
                    </a:solidFill>
                  </a:ln>
                  <a:noFill/>
                  <a:effectLst>
                    <a:glow rad="228600">
                      <a:srgbClr val="FFFF00">
                        <a:alpha val="60000"/>
                      </a:srgb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B5C577F-A1BA-4CA9-B734-D08ABC749F9A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374F4621-51DE-4C40-BD9D-A4B532212DD4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22.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is the name of the fourth ghost that chases Pac-Man: Inky, Blinky, Pinky and… 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74476557-E854-49FF-8586-2E979ED6D4B6}"/>
                </a:ext>
              </a:extLst>
            </p:cNvPr>
            <p:cNvSpPr/>
            <p:nvPr/>
          </p:nvSpPr>
          <p:spPr>
            <a:xfrm>
              <a:off x="-3528589" y="7879103"/>
              <a:ext cx="4172730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CF9E86B-0F87-49CD-BE45-9CC00EE6FB3F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B8D59869-0283-4A9A-A30E-5D7EA0CE3850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23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Greek Feta cheese is typically made from the milk of which animal?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1694BF32-290B-4EAE-BA49-CD3E4BD625C1}"/>
                </a:ext>
              </a:extLst>
            </p:cNvPr>
            <p:cNvSpPr/>
            <p:nvPr/>
          </p:nvSpPr>
          <p:spPr>
            <a:xfrm>
              <a:off x="-4928469" y="7879103"/>
              <a:ext cx="6972490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7A05A05-F62A-4691-9AD3-A1FDFE0094DA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1901C07E-28BA-4B13-8197-1ECF062B4814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25.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If a dish is served </a:t>
              </a:r>
              <a:r>
                <a:rPr lang="en-US" sz="3600" dirty="0" err="1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pomontier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, what does it contain?</a:t>
              </a:r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7EBD85B3-9053-4207-81F7-218044FE1A75}"/>
                </a:ext>
              </a:extLst>
            </p:cNvPr>
            <p:cNvSpPr/>
            <p:nvPr/>
          </p:nvSpPr>
          <p:spPr>
            <a:xfrm>
              <a:off x="-3747170" y="7879103"/>
              <a:ext cx="4609892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1910E12-DE09-497B-8941-C7E780683A04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B0ACA978-5CF6-4485-9EB6-6841964A78D7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26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In what country is Magyar spoken?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25D3EB8A-FA05-4483-9413-B290D979D8AC}"/>
                </a:ext>
              </a:extLst>
            </p:cNvPr>
            <p:cNvSpPr/>
            <p:nvPr/>
          </p:nvSpPr>
          <p:spPr>
            <a:xfrm>
              <a:off x="-4102448" y="7879103"/>
              <a:ext cx="5320448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CCFDDCF-79D0-48F3-81D4-C75C7459576D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87ABA3F2-D2B8-416B-AD67-D5FC4BFB68F3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27</a:t>
              </a:r>
              <a:r>
                <a:rPr lang="en-AU" sz="36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. </a:t>
              </a:r>
              <a:r>
                <a:rPr lang="en-US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What year were Reese's Peanut Butter Cups first introduced to the US market?</a:t>
              </a:r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F0CF4269-B14E-4AAB-B37B-00464398A9DF}"/>
                </a:ext>
              </a:extLst>
            </p:cNvPr>
            <p:cNvSpPr/>
            <p:nvPr/>
          </p:nvSpPr>
          <p:spPr>
            <a:xfrm>
              <a:off x="-4032937" y="7879103"/>
              <a:ext cx="5181426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C97DD21-C198-4768-BBE5-CC1098224E3E}"/>
              </a:ext>
            </a:extLst>
          </p:cNvPr>
          <p:cNvGrpSpPr/>
          <p:nvPr/>
        </p:nvGrpSpPr>
        <p:grpSpPr>
          <a:xfrm>
            <a:off x="599974" y="1416660"/>
            <a:ext cx="10992051" cy="4024680"/>
            <a:chOff x="-6953451" y="7684453"/>
            <a:chExt cx="10992051" cy="4024680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6CC813EC-4FB9-4D0C-9E77-F384E8CF8F1B}"/>
                </a:ext>
              </a:extLst>
            </p:cNvPr>
            <p:cNvSpPr/>
            <p:nvPr/>
          </p:nvSpPr>
          <p:spPr>
            <a:xfrm>
              <a:off x="-6953451" y="7684453"/>
              <a:ext cx="10992051" cy="4024680"/>
            </a:xfrm>
            <a:prstGeom prst="roundRect">
              <a:avLst>
                <a:gd name="adj" fmla="val 6763"/>
              </a:avLst>
            </a:prstGeom>
            <a:solidFill>
              <a:srgbClr val="13152B"/>
            </a:solidFill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ln w="3810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ticulate" panose="02000503040000020004" pitchFamily="2" charset="0"/>
                <a:cs typeface="Celtic-Bit Thin" pitchFamily="2" charset="0"/>
              </a:endParaRPr>
            </a:p>
            <a:p>
              <a:pPr algn="ctr"/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28. What is the name of the Avatar in the original Avatar: The Last Airbender cartoon series?</a:t>
              </a:r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F30A2D56-F3D5-4BDE-BA8C-B97F3F236685}"/>
                </a:ext>
              </a:extLst>
            </p:cNvPr>
            <p:cNvSpPr/>
            <p:nvPr/>
          </p:nvSpPr>
          <p:spPr>
            <a:xfrm>
              <a:off x="-4097167" y="7879103"/>
              <a:ext cx="5309886" cy="959132"/>
            </a:xfrm>
            <a:prstGeom prst="roundRect">
              <a:avLst>
                <a:gd name="adj" fmla="val 14268"/>
              </a:avLst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250</a:t>
              </a:r>
              <a:r>
                <a:rPr lang="en-AU" sz="3600" dirty="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Articulate" panose="02000503040000020004" pitchFamily="2" charset="0"/>
                  <a:cs typeface="Celtic-Bit Thin" pitchFamily="2" charset="0"/>
                </a:rPr>
                <a:t> </a:t>
              </a:r>
              <a:r>
                <a:rPr lang="en-AU" sz="5400" b="1" dirty="0">
                  <a:ln w="38100">
                    <a:solidFill>
                      <a:srgbClr val="C00000"/>
                    </a:solidFill>
                  </a:ln>
                  <a:noFill/>
                  <a:effectLst>
                    <a:glow rad="228600">
                      <a:schemeClr val="accent2">
                        <a:lumMod val="75000"/>
                        <a:alpha val="60000"/>
                      </a:schemeClr>
                    </a:glow>
                  </a:effectLst>
                  <a:latin typeface="Bauhaus 93" panose="04030905020B02020C02" pitchFamily="82" charset="0"/>
                  <a:cs typeface="Celtic-Bit Thin" pitchFamily="2" charset="0"/>
                </a:rPr>
                <a:t>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1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tXVIRPWW"/>
  <p:tag name="ARTICULATE_SLIDE_COUNT" val="1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525</Words>
  <Application>Microsoft Office PowerPoint</Application>
  <PresentationFormat>Widescreen</PresentationFormat>
  <Paragraphs>140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Articulate</vt:lpstr>
      <vt:lpstr>Bauhaus 93</vt:lpstr>
      <vt:lpstr>Calibri</vt:lpstr>
      <vt:lpstr>Century Gothic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Allan</dc:creator>
  <cp:lastModifiedBy>Liam Allan</cp:lastModifiedBy>
  <cp:revision>64</cp:revision>
  <dcterms:created xsi:type="dcterms:W3CDTF">2020-06-28T11:59:27Z</dcterms:created>
  <dcterms:modified xsi:type="dcterms:W3CDTF">2021-07-31T05:48:21Z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456871EE-FB14-4599-BB1B-C26051CBC530</vt:lpwstr>
  </property>
  <property fmtid="{D5CDD505-2E9C-101B-9397-08002B2CF9AE}" pid="3" name="ArticulatePath">
    <vt:lpwstr>Presentation2</vt:lpwstr>
  </property>
  <property fmtid="{D5CDD505-2E9C-101B-9397-08002B2CF9AE}" pid="4" name="MSIP_Label_8ee91cca-fea3-4d11-880a-05b18e54e82c_Enabled">
    <vt:lpwstr>True</vt:lpwstr>
  </property>
  <property fmtid="{D5CDD505-2E9C-101B-9397-08002B2CF9AE}" pid="5" name="MSIP_Label_8ee91cca-fea3-4d11-880a-05b18e54e82c_SiteId">
    <vt:lpwstr>59aab5f9-7fdb-4dfd-89dd-0f4a2651f587</vt:lpwstr>
  </property>
  <property fmtid="{D5CDD505-2E9C-101B-9397-08002B2CF9AE}" pid="6" name="MSIP_Label_8ee91cca-fea3-4d11-880a-05b18e54e82c_Owner">
    <vt:lpwstr>Liam.Allan@police.vic.gov.au</vt:lpwstr>
  </property>
  <property fmtid="{D5CDD505-2E9C-101B-9397-08002B2CF9AE}" pid="7" name="MSIP_Label_8ee91cca-fea3-4d11-880a-05b18e54e82c_SetDate">
    <vt:lpwstr>2020-06-29T00:06:02.7829876Z</vt:lpwstr>
  </property>
  <property fmtid="{D5CDD505-2E9C-101B-9397-08002B2CF9AE}" pid="8" name="MSIP_Label_8ee91cca-fea3-4d11-880a-05b18e54e82c_Name">
    <vt:lpwstr>OFFICIAL - Sensitive</vt:lpwstr>
  </property>
  <property fmtid="{D5CDD505-2E9C-101B-9397-08002B2CF9AE}" pid="9" name="MSIP_Label_8ee91cca-fea3-4d11-880a-05b18e54e82c_Application">
    <vt:lpwstr>Microsoft Azure Information Protection</vt:lpwstr>
  </property>
  <property fmtid="{D5CDD505-2E9C-101B-9397-08002B2CF9AE}" pid="10" name="MSIP_Label_8ee91cca-fea3-4d11-880a-05b18e54e82c_ActionId">
    <vt:lpwstr>41362322-9129-4c54-90a8-831b7b6a88d7</vt:lpwstr>
  </property>
  <property fmtid="{D5CDD505-2E9C-101B-9397-08002B2CF9AE}" pid="11" name="MSIP_Label_8ee91cca-fea3-4d11-880a-05b18e54e82c_Extended_MSFT_Method">
    <vt:lpwstr>Automatic</vt:lpwstr>
  </property>
  <property fmtid="{D5CDD505-2E9C-101B-9397-08002B2CF9AE}" pid="12" name="MSIP_Label_526235e2-2d76-477b-91a8-1308f5a8e145_Enabled">
    <vt:lpwstr>True</vt:lpwstr>
  </property>
  <property fmtid="{D5CDD505-2E9C-101B-9397-08002B2CF9AE}" pid="13" name="MSIP_Label_526235e2-2d76-477b-91a8-1308f5a8e145_SiteId">
    <vt:lpwstr>59aab5f9-7fdb-4dfd-89dd-0f4a2651f587</vt:lpwstr>
  </property>
  <property fmtid="{D5CDD505-2E9C-101B-9397-08002B2CF9AE}" pid="14" name="MSIP_Label_526235e2-2d76-477b-91a8-1308f5a8e145_Owner">
    <vt:lpwstr>Liam.Allan@police.vic.gov.au</vt:lpwstr>
  </property>
  <property fmtid="{D5CDD505-2E9C-101B-9397-08002B2CF9AE}" pid="15" name="MSIP_Label_526235e2-2d76-477b-91a8-1308f5a8e145_SetDate">
    <vt:lpwstr>2020-06-29T00:06:02.7829876Z</vt:lpwstr>
  </property>
  <property fmtid="{D5CDD505-2E9C-101B-9397-08002B2CF9AE}" pid="16" name="MSIP_Label_526235e2-2d76-477b-91a8-1308f5a8e145_Name">
    <vt:lpwstr>Official - Sensitive</vt:lpwstr>
  </property>
  <property fmtid="{D5CDD505-2E9C-101B-9397-08002B2CF9AE}" pid="17" name="MSIP_Label_526235e2-2d76-477b-91a8-1308f5a8e145_Application">
    <vt:lpwstr>Microsoft Azure Information Protection</vt:lpwstr>
  </property>
  <property fmtid="{D5CDD505-2E9C-101B-9397-08002B2CF9AE}" pid="18" name="MSIP_Label_526235e2-2d76-477b-91a8-1308f5a8e145_ActionId">
    <vt:lpwstr>41362322-9129-4c54-90a8-831b7b6a88d7</vt:lpwstr>
  </property>
  <property fmtid="{D5CDD505-2E9C-101B-9397-08002B2CF9AE}" pid="19" name="MSIP_Label_526235e2-2d76-477b-91a8-1308f5a8e145_Parent">
    <vt:lpwstr>8ee91cca-fea3-4d11-880a-05b18e54e82c</vt:lpwstr>
  </property>
  <property fmtid="{D5CDD505-2E9C-101B-9397-08002B2CF9AE}" pid="20" name="MSIP_Label_526235e2-2d76-477b-91a8-1308f5a8e145_Extended_MSFT_Method">
    <vt:lpwstr>Automatic</vt:lpwstr>
  </property>
  <property fmtid="{D5CDD505-2E9C-101B-9397-08002B2CF9AE}" pid="21" name="Sensitivity">
    <vt:lpwstr>OFFICIAL - Sensitive Official - Sensitive</vt:lpwstr>
  </property>
</Properties>
</file>